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66" r:id="rId3"/>
    <p:sldId id="257" r:id="rId4"/>
    <p:sldId id="267" r:id="rId5"/>
    <p:sldId id="268" r:id="rId6"/>
    <p:sldId id="258" r:id="rId7"/>
    <p:sldId id="275" r:id="rId8"/>
    <p:sldId id="278" r:id="rId9"/>
    <p:sldId id="273" r:id="rId10"/>
    <p:sldId id="269" r:id="rId11"/>
    <p:sldId id="279" r:id="rId12"/>
    <p:sldId id="280" r:id="rId13"/>
    <p:sldId id="259" r:id="rId14"/>
    <p:sldId id="281" r:id="rId15"/>
    <p:sldId id="282" r:id="rId16"/>
    <p:sldId id="271" r:id="rId17"/>
    <p:sldId id="261" r:id="rId18"/>
    <p:sldId id="283" r:id="rId19"/>
    <p:sldId id="285" r:id="rId20"/>
    <p:sldId id="284" r:id="rId21"/>
    <p:sldId id="286" r:id="rId22"/>
    <p:sldId id="291" r:id="rId23"/>
    <p:sldId id="287" r:id="rId24"/>
    <p:sldId id="292" r:id="rId25"/>
    <p:sldId id="288" r:id="rId26"/>
    <p:sldId id="293" r:id="rId27"/>
    <p:sldId id="289" r:id="rId28"/>
    <p:sldId id="294" r:id="rId29"/>
    <p:sldId id="290" r:id="rId30"/>
    <p:sldId id="263" r:id="rId31"/>
    <p:sldId id="295" r:id="rId32"/>
    <p:sldId id="296" r:id="rId33"/>
    <p:sldId id="304" r:id="rId34"/>
    <p:sldId id="309" r:id="rId35"/>
    <p:sldId id="305" r:id="rId36"/>
    <p:sldId id="297" r:id="rId37"/>
    <p:sldId id="306" r:id="rId38"/>
    <p:sldId id="307" r:id="rId39"/>
    <p:sldId id="308" r:id="rId40"/>
    <p:sldId id="310" r:id="rId41"/>
    <p:sldId id="311" r:id="rId42"/>
    <p:sldId id="312" r:id="rId43"/>
    <p:sldId id="313" r:id="rId44"/>
    <p:sldId id="318" r:id="rId45"/>
    <p:sldId id="319" r:id="rId46"/>
    <p:sldId id="314" r:id="rId47"/>
    <p:sldId id="320" r:id="rId48"/>
    <p:sldId id="321" r:id="rId49"/>
    <p:sldId id="322" r:id="rId50"/>
    <p:sldId id="323" r:id="rId51"/>
    <p:sldId id="274" r:id="rId52"/>
    <p:sldId id="276" r:id="rId53"/>
    <p:sldId id="325" r:id="rId54"/>
    <p:sldId id="326" r:id="rId55"/>
    <p:sldId id="327" r:id="rId56"/>
    <p:sldId id="328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74360-10B8-42DE-B7BC-86C0C7048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418C5A-B48C-4C1C-92B2-8A4D76B67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80EC6-0CFF-4A69-96C0-3EBBC67B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DF631-0E96-41B7-9B88-6113DE75B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9FBAB-8FF7-48C5-A319-C5973F00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A6F5E-726A-44E1-A5C0-607D0EEE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3CBAD-CA99-4ADB-AA52-8A8FE4D49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9B1180-D841-4502-953F-59A68A45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B2E4-1DC3-4CC8-9ADB-A7E6FF7E0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02366-F905-4335-BB52-BAD0FAE9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1854DE-311D-4D7E-8A6B-32CEB42E2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C091FA-137A-4F5C-B280-F032A25E3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C3C8B8-AE04-4890-9BA3-DBEE4EFA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37752-370C-4C03-90E4-6D5D8750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6F6B5-4822-4EAB-9376-8581D8AC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02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8356F-E738-4672-8563-425C22FE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71DD8-9380-4E0E-9707-A6330C6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031E8-E9DE-48A9-9F45-DB00A377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1253F-218C-43BF-891A-9E1F5893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96ADA-00A2-4FC5-84EC-FF1900B1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2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2FD90-A06C-40C4-8CBE-B0A9DEE3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6E6C3-B702-4900-B3C5-0296316C7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042879-5C89-46BC-90D8-999D1413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BB433B-7B9A-4958-B5D6-89513F94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95005-C480-4165-8E62-4A01A792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2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85F72-3CFE-4707-8775-B399E016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4D5DD9-2280-49C8-9F63-03F9B4018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33CC32-2973-4C98-A224-1099EB83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EEFE0F-9846-4B22-B2B9-F11B0C145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5B92F9-F5FD-41A0-877A-2B98053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64149-EF13-4307-93A3-7ECA009F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83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A687-8F79-41E3-87CE-E5DC5546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EB066C-0929-4D52-A3E0-2141DDB4A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E958FB-EB81-4DEB-9D28-741F90FAC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9DE31E-DF48-4447-9870-8A4F36741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AA3321-676F-41FA-A0C7-D10D23B1E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BE6935-63E1-41E3-82A3-DCDE4BAC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42E052-A4D1-4614-8FF6-BC98D7AA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B91DAC-C809-4660-8C1B-1A3C3F88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27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07D0B-E8DE-4AE7-8023-E5820FA8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EB471-BDDA-4E65-8D3E-289E36446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0F641A-A762-4056-B209-F4A9C88E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EAFE77-04A1-4167-8F38-AB2C083A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7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48CFD8-4962-4C81-A0A9-1FABD1202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1A1E66-36E9-4A24-9A0C-E15738D8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897D4-2F09-45F0-B297-27729391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612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216A3-A27F-40BC-AF45-7F1448EE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761D8A-2C7C-422C-8C2F-CA4E0780C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0E26D1-1399-4654-805F-ADBAB3A4B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22292-25F3-4744-9A32-A405C6D6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9F5A12-7B63-4727-B71E-954DBD2D4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B9B76-911F-40C2-A831-8E347CD8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28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A1954-A9CC-4986-B134-AA2C0EEC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ED36E8-273D-4C00-B9C7-206DDFB20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6D596B-307C-439F-90C5-14AAD4F04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7426D-3689-4045-84AE-066F2A55F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3D3647-52CF-4FAE-8345-F7951188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5843E0-93A7-4D96-AC95-5377AF97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0573E-3C85-4077-A1F1-30AE91A0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09965D-202D-4259-92C4-4DAFAB477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9CB1F-5B2E-4955-AD30-F9F15B36C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47F60-A0F8-4332-AC15-3AC1874987C6}" type="datetimeFigureOut">
              <a:rPr lang="ru-RU" smtClean="0"/>
              <a:pPr/>
              <a:t>06.08.2024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C1CE21-6B24-40FA-B74F-A632C7DA3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4FD13-C1E0-48F3-AB14-41CE9C74E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6BC8-CF92-4CB8-968C-52DB19B7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14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Математический поезд</a:t>
            </a:r>
          </a:p>
        </p:txBody>
      </p:sp>
      <p:pic>
        <p:nvPicPr>
          <p:cNvPr id="3074" name="Picture 2" descr="C:\Users\dns\Desktop\паровози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C8A8-428F-4F62-A151-E620F059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Какой результат арифметического действия является сладким на вкус?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A6BE59-CEC0-4454-97D5-56AD72A8C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разность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сумма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частное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остаток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59C6E78B-09FF-43F2-B830-E1014E5C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70" y="1986533"/>
            <a:ext cx="6052930" cy="402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7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B845D-4EC5-49AA-9671-7C25CB8B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Какой математический знак существует?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D0E152-4649-4C89-8465-A3F775208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корень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стебель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лист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цветок</a:t>
            </a:r>
          </a:p>
          <a:p>
            <a:endParaRPr lang="ru-RU" dirty="0"/>
          </a:p>
        </p:txBody>
      </p:sp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9FD21A26-1C96-467D-B7CF-D8E007FD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27" y="1825625"/>
            <a:ext cx="4171120" cy="417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17E72-DE74-490D-A104-AE6186B5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Что иногда производят с персоналом предприятия?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43470E-1C55-4713-8979-F0AD32EFA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26287" cy="4351338"/>
          </a:xfrm>
        </p:spPr>
        <p:txBody>
          <a:bodyPr/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упрощение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приведение подобных членов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сокращение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вынесение за скобки</a:t>
            </a:r>
          </a:p>
          <a:p>
            <a:endParaRPr lang="ru-RU" dirty="0"/>
          </a:p>
        </p:txBody>
      </p:sp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756D672D-9CBC-4A37-B94F-FADEDCD84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2" y="3919469"/>
            <a:ext cx="5512904" cy="25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C6F94-8AD4-4AF1-A2DB-17810457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Как заканчивается эта известная пословица: «Ясно, как …»?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6C1F2C-4528-4109-A7A0-FCBE37633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8530" cy="28126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дважды два </a:t>
            </a:r>
          </a:p>
          <a:p>
            <a:pPr marL="0" indent="0">
              <a:buNone/>
            </a:pPr>
            <a:r>
              <a:rPr lang="ru-RU" sz="6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трижды три</a:t>
            </a:r>
          </a:p>
          <a:p>
            <a:pPr marL="0" indent="0">
              <a:buNone/>
            </a:pPr>
            <a:r>
              <a:rPr lang="ru-RU" sz="6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пятью пять</a:t>
            </a:r>
          </a:p>
          <a:p>
            <a:pPr marL="0" indent="0">
              <a:buNone/>
            </a:pPr>
            <a:r>
              <a:rPr lang="ru-RU" sz="63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шестью шесть</a:t>
            </a:r>
          </a:p>
          <a:p>
            <a:pPr marL="0" indent="0">
              <a:buNone/>
            </a:pP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FAEF8C9B-7E1A-484A-B82F-178FF57D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15" y="1825625"/>
            <a:ext cx="4045885" cy="420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62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B927-F2C2-4D32-B682-56622C10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	Какие геометрические фигуры являются спортивными снарядами?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6E0EB-2B5D-44E9-8C22-87646DF63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кольца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квадраты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ромбы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треугольники</a:t>
            </a:r>
          </a:p>
          <a:p>
            <a:endParaRPr lang="ru-RU" dirty="0"/>
          </a:p>
        </p:txBody>
      </p:sp>
      <p:pic>
        <p:nvPicPr>
          <p:cNvPr id="14344" name="Picture 8" descr="Picture background">
            <a:extLst>
              <a:ext uri="{FF2B5EF4-FFF2-40B4-BE49-F238E27FC236}">
                <a16:creationId xmlns:a16="http://schemas.microsoft.com/office/drawing/2014/main" id="{2F8C227B-0C27-4C43-8E84-0985471C7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59"/>
          <a:stretch/>
        </p:blipFill>
        <p:spPr bwMode="auto">
          <a:xfrm>
            <a:off x="5502996" y="2986882"/>
            <a:ext cx="6389174" cy="24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C534-13DC-4A1E-A77E-F23103B4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13.Что является названием музыкального инструмента?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674D47-1FC7-4C89-B809-2F70394AB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85591" cy="26138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7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треугольник</a:t>
            </a:r>
          </a:p>
          <a:p>
            <a:pPr marL="0" indent="0">
              <a:buNone/>
            </a:pPr>
            <a:r>
              <a:rPr lang="ru-RU" sz="17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квадрат</a:t>
            </a:r>
          </a:p>
          <a:p>
            <a:pPr marL="0" indent="0">
              <a:buNone/>
            </a:pPr>
            <a:r>
              <a:rPr lang="ru-RU" sz="17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овал</a:t>
            </a:r>
          </a:p>
          <a:p>
            <a:pPr marL="0" indent="0">
              <a:buNone/>
            </a:pPr>
            <a:r>
              <a:rPr lang="ru-RU" sz="17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ромб</a:t>
            </a:r>
          </a:p>
          <a:p>
            <a:endParaRPr lang="ru-RU" sz="17600" dirty="0"/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D2EEABA3-5E7E-4B80-92C1-33114B17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2" y="2144747"/>
            <a:ext cx="6603724" cy="458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4A195318-9DC5-451F-AD15-B1BDC139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86" y="4143580"/>
            <a:ext cx="2488096" cy="24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04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0763-F206-4543-A034-7DB5D241A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5953"/>
          </a:xfrm>
        </p:spPr>
        <p:txBody>
          <a:bodyPr>
            <a:noAutofit/>
          </a:bodyPr>
          <a:lstStyle/>
          <a:p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Каким математическим словом характеризуют необщительного, скрытного человека?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FEADC-2023-4110-8DB4-549E2226D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13243" cy="38728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прямолинейный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замкнутый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пунктуальный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вогнутый</a:t>
            </a:r>
          </a:p>
          <a:p>
            <a:pPr marL="0" indent="0">
              <a:buNone/>
            </a:pP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7AD24530-9CAA-4FCE-8442-6C507F002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r="13723"/>
          <a:stretch/>
        </p:blipFill>
        <p:spPr bwMode="auto">
          <a:xfrm>
            <a:off x="6096000" y="2001078"/>
            <a:ext cx="5819915" cy="441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2A638-C9D6-4EC7-B65E-64A242E1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15. Какие геометрические фигуры дружат с солнцем?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9B2DB2BE-F2F7-48EC-9707-27515B0691EB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1" y="1888247"/>
            <a:ext cx="4161182" cy="46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690B24-7804-407D-AFDA-02A451D7B7AD}"/>
              </a:ext>
            </a:extLst>
          </p:cNvPr>
          <p:cNvSpPr txBox="1"/>
          <p:nvPr/>
        </p:nvSpPr>
        <p:spPr>
          <a:xfrm>
            <a:off x="993913" y="2199861"/>
            <a:ext cx="44792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лучи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прямые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кривые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угол</a:t>
            </a:r>
          </a:p>
        </p:txBody>
      </p:sp>
    </p:spTree>
    <p:extLst>
      <p:ext uri="{BB962C8B-B14F-4D97-AF65-F5344CB8AC3E}">
        <p14:creationId xmlns:p14="http://schemas.microsoft.com/office/powerpoint/2010/main" val="87143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10A84-D9D2-4EED-8A87-D7890C7D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70" y="-867327"/>
            <a:ext cx="10515600" cy="5240545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Вторая станция </a:t>
            </a:r>
            <a:b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«Среднее арифметическое»</a:t>
            </a:r>
            <a:b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id="{636EE4A5-6F44-43B4-AE8E-608B78EB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61" y="2268903"/>
            <a:ext cx="8259830" cy="479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21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7"/>
          <p:cNvSpPr txBox="1">
            <a:spLocks noChangeArrowheads="1"/>
          </p:cNvSpPr>
          <p:nvPr/>
        </p:nvSpPr>
        <p:spPr bwMode="auto">
          <a:xfrm>
            <a:off x="5591175" y="2492375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4400" b="1" dirty="0">
                <a:solidFill>
                  <a:srgbClr val="A50021"/>
                </a:solidFill>
              </a:rPr>
              <a:t>+</a:t>
            </a:r>
          </a:p>
        </p:txBody>
      </p:sp>
      <p:sp>
        <p:nvSpPr>
          <p:cNvPr id="58373" name="Line 8"/>
          <p:cNvSpPr>
            <a:spLocks noChangeShapeType="1"/>
          </p:cNvSpPr>
          <p:nvPr/>
        </p:nvSpPr>
        <p:spPr bwMode="auto">
          <a:xfrm>
            <a:off x="1703389" y="5219700"/>
            <a:ext cx="87852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58374" name="Text Box 9"/>
          <p:cNvSpPr txBox="1">
            <a:spLocks noChangeArrowheads="1"/>
          </p:cNvSpPr>
          <p:nvPr/>
        </p:nvSpPr>
        <p:spPr bwMode="auto">
          <a:xfrm>
            <a:off x="5591176" y="5229225"/>
            <a:ext cx="11525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6600" b="1" dirty="0">
                <a:solidFill>
                  <a:srgbClr val="A50021"/>
                </a:solidFill>
              </a:rPr>
              <a:t>2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06824" y="133026"/>
            <a:ext cx="1183209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Среднее арифметическое женщины и рыбы...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 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7172" name="Picture 4" descr="http://img-fotki.yandex.ru/get/5703/romanova-atal.1e/0_4dc83_c7951969_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97" y="902467"/>
            <a:ext cx="2951559" cy="405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рыб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512421"/>
            <a:ext cx="3843861" cy="306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67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00D46C-3061-4875-8E3E-0C79FF927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774" y="148106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Первая станция 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«Весёлый тест»</a:t>
            </a:r>
          </a:p>
        </p:txBody>
      </p:sp>
      <p:pic>
        <p:nvPicPr>
          <p:cNvPr id="4" name="Picture 6" descr="Рисунок16">
            <a:extLst>
              <a:ext uri="{FF2B5EF4-FFF2-40B4-BE49-F238E27FC236}">
                <a16:creationId xmlns:a16="http://schemas.microsoft.com/office/drawing/2014/main" id="{CA2FA4F7-9373-402A-BF30-67219BC5C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" y="2837760"/>
            <a:ext cx="3008244" cy="37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562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s50.radikal.ru/i129/0906/40/17353b2149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476673"/>
            <a:ext cx="6865799" cy="47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35760" y="518235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5400" b="1" u="sng" dirty="0">
                <a:solidFill>
                  <a:srgbClr val="0070C0"/>
                </a:solidFill>
                <a:latin typeface="Comic Sans MS" pitchFamily="66" charset="0"/>
              </a:rPr>
              <a:t>РУСАЛКА</a:t>
            </a:r>
          </a:p>
        </p:txBody>
      </p:sp>
    </p:spTree>
    <p:extLst>
      <p:ext uri="{BB962C8B-B14F-4D97-AF65-F5344CB8AC3E}">
        <p14:creationId xmlns:p14="http://schemas.microsoft.com/office/powerpoint/2010/main" val="2038847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9"/>
          <p:cNvSpPr txBox="1">
            <a:spLocks noChangeArrowheads="1"/>
          </p:cNvSpPr>
          <p:nvPr/>
        </p:nvSpPr>
        <p:spPr bwMode="auto">
          <a:xfrm>
            <a:off x="5797550" y="2781300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4400" b="1" dirty="0">
                <a:solidFill>
                  <a:srgbClr val="A50021"/>
                </a:solidFill>
              </a:rPr>
              <a:t>+</a:t>
            </a:r>
            <a:endParaRPr lang="ru-RU" altLang="ru-RU" dirty="0"/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1703389" y="5219700"/>
            <a:ext cx="87852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59398" name="Text Box 9"/>
          <p:cNvSpPr txBox="1">
            <a:spLocks noChangeArrowheads="1"/>
          </p:cNvSpPr>
          <p:nvPr/>
        </p:nvSpPr>
        <p:spPr bwMode="auto">
          <a:xfrm>
            <a:off x="5751514" y="5229225"/>
            <a:ext cx="11525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6600" b="1" dirty="0">
                <a:solidFill>
                  <a:srgbClr val="A50021"/>
                </a:solidFill>
              </a:rPr>
              <a:t>2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60761" y="0"/>
            <a:ext cx="109732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Среднее арифметическое мужчины и коня... 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6146" name="Picture 2" descr="http://orig06.deviantart.net/3166/f/2012/243/a/d/horse_pre_cut__4_by_satrumm-d5d3i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21" y="260648"/>
            <a:ext cx="4772273" cy="477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playcast.ru/uploads/2015/05/22/137028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911368"/>
            <a:ext cx="2695595" cy="399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218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eibert.info/attachments/kentavr-jpg.5737193/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16632"/>
            <a:ext cx="5243736" cy="524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59435" y="5229200"/>
            <a:ext cx="33826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ru-RU" sz="5400" b="1" u="sng" dirty="0">
                <a:solidFill>
                  <a:srgbClr val="0070C0"/>
                </a:solidFill>
                <a:latin typeface="Comic Sans MS" pitchFamily="66" charset="0"/>
              </a:rPr>
              <a:t>КЕНТАВР</a:t>
            </a:r>
          </a:p>
        </p:txBody>
      </p:sp>
    </p:spTree>
    <p:extLst>
      <p:ext uri="{BB962C8B-B14F-4D97-AF65-F5344CB8AC3E}">
        <p14:creationId xmlns:p14="http://schemas.microsoft.com/office/powerpoint/2010/main" val="1573306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8"/>
          <p:cNvSpPr txBox="1">
            <a:spLocks noChangeArrowheads="1"/>
          </p:cNvSpPr>
          <p:nvPr/>
        </p:nvSpPr>
        <p:spPr bwMode="auto">
          <a:xfrm>
            <a:off x="5868989" y="2492375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4400" b="1" dirty="0">
                <a:solidFill>
                  <a:srgbClr val="A50021"/>
                </a:solidFill>
              </a:rPr>
              <a:t>+</a:t>
            </a:r>
            <a:endParaRPr lang="ru-RU" altLang="ru-RU" dirty="0"/>
          </a:p>
        </p:txBody>
      </p:sp>
      <p:sp>
        <p:nvSpPr>
          <p:cNvPr id="57347" name="Line 9"/>
          <p:cNvSpPr>
            <a:spLocks noChangeShapeType="1"/>
          </p:cNvSpPr>
          <p:nvPr/>
        </p:nvSpPr>
        <p:spPr bwMode="auto">
          <a:xfrm>
            <a:off x="1666876" y="5308600"/>
            <a:ext cx="87852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57348" name="Text Box 10"/>
          <p:cNvSpPr txBox="1">
            <a:spLocks noChangeArrowheads="1"/>
          </p:cNvSpPr>
          <p:nvPr/>
        </p:nvSpPr>
        <p:spPr bwMode="auto">
          <a:xfrm>
            <a:off x="5664201" y="5300663"/>
            <a:ext cx="11525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6600" b="1" dirty="0">
                <a:solidFill>
                  <a:srgbClr val="A50021"/>
                </a:solidFill>
              </a:rPr>
              <a:t>2</a:t>
            </a:r>
            <a:endParaRPr lang="ru-RU" altLang="ru-RU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28666" y="190274"/>
            <a:ext cx="110570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Среднее арифметическое ежа и проволоки...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 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5122" name="Picture 2" descr="http://usiter.com/uploads/20120326/ezh%2Bezhik%2Byozh%2Byozhik%2Bzhivotnie%2B6152702324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03" y="802654"/>
            <a:ext cx="4309359" cy="43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crapregister.com/uploads/leads/pictures/14543094000329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1700809"/>
            <a:ext cx="2895043" cy="289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77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attoosdesigns.net/tattoos/ArmBands/barb-wire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1988840"/>
            <a:ext cx="664688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68072" y="4149080"/>
            <a:ext cx="473398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5400" b="1" u="sng" dirty="0">
                <a:solidFill>
                  <a:srgbClr val="0070C0"/>
                </a:solidFill>
                <a:latin typeface="Comic Sans MS" pitchFamily="66" charset="0"/>
              </a:rPr>
              <a:t>КОЛЮЧАЯ </a:t>
            </a:r>
          </a:p>
          <a:p>
            <a:pPr algn="ctr"/>
            <a:r>
              <a:rPr lang="ru-RU" altLang="ru-RU" sz="5400" b="1" u="sng" dirty="0">
                <a:solidFill>
                  <a:srgbClr val="0070C0"/>
                </a:solidFill>
                <a:latin typeface="Comic Sans MS" pitchFamily="66" charset="0"/>
              </a:rPr>
              <a:t>ПРОВОЛОКА</a:t>
            </a:r>
          </a:p>
        </p:txBody>
      </p:sp>
    </p:spTree>
    <p:extLst>
      <p:ext uri="{BB962C8B-B14F-4D97-AF65-F5344CB8AC3E}">
        <p14:creationId xmlns:p14="http://schemas.microsoft.com/office/powerpoint/2010/main" val="280685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7"/>
          <p:cNvSpPr txBox="1">
            <a:spLocks noChangeArrowheads="1"/>
          </p:cNvSpPr>
          <p:nvPr/>
        </p:nvSpPr>
        <p:spPr bwMode="auto">
          <a:xfrm>
            <a:off x="5591176" y="5229225"/>
            <a:ext cx="11525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6600" b="1" dirty="0">
                <a:solidFill>
                  <a:srgbClr val="A50021"/>
                </a:solidFill>
              </a:rPr>
              <a:t>2</a:t>
            </a:r>
            <a:endParaRPr lang="ru-RU" altLang="ru-RU" dirty="0"/>
          </a:p>
        </p:txBody>
      </p:sp>
      <p:sp>
        <p:nvSpPr>
          <p:cNvPr id="60419" name="Text Box 8"/>
          <p:cNvSpPr txBox="1">
            <a:spLocks noChangeArrowheads="1"/>
          </p:cNvSpPr>
          <p:nvPr/>
        </p:nvSpPr>
        <p:spPr bwMode="auto">
          <a:xfrm>
            <a:off x="5807075" y="2492375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4400" b="1" dirty="0">
                <a:solidFill>
                  <a:srgbClr val="A50021"/>
                </a:solidFill>
              </a:rPr>
              <a:t>+</a:t>
            </a:r>
            <a:endParaRPr lang="ru-RU" altLang="ru-RU" dirty="0"/>
          </a:p>
        </p:txBody>
      </p:sp>
      <p:sp>
        <p:nvSpPr>
          <p:cNvPr id="60420" name="Line 9"/>
          <p:cNvSpPr>
            <a:spLocks noChangeShapeType="1"/>
          </p:cNvSpPr>
          <p:nvPr/>
        </p:nvSpPr>
        <p:spPr bwMode="auto">
          <a:xfrm>
            <a:off x="1703389" y="5172075"/>
            <a:ext cx="87852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8952" y="179456"/>
            <a:ext cx="1229128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Среднее арифметическое велосипеда и мотоцикла… </a:t>
            </a:r>
          </a:p>
        </p:txBody>
      </p:sp>
      <p:pic>
        <p:nvPicPr>
          <p:cNvPr id="4098" name="Picture 2" descr="https://im3-tub-ru.yandex.net/i?id=b257759412f6ac2fbd5ab3acb045780d&amp;n=33&amp;h=215&amp;w=3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82" y="1340769"/>
            <a:ext cx="4096294" cy="28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1-tub-ru.yandex.net/i?id=a610769e54a76c1a0a86cbbc12240267&amp;n=33&amp;h=215&amp;w=27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56" y="1421141"/>
            <a:ext cx="3921013" cy="30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710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oodiesforsale.net/images/5617ec9a4fc8f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404664"/>
            <a:ext cx="753538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19805" y="4797152"/>
            <a:ext cx="29418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altLang="ru-RU" sz="5400" b="1" u="sng" dirty="0">
                <a:solidFill>
                  <a:srgbClr val="0070C0"/>
                </a:solidFill>
                <a:latin typeface="Comic Sans MS" pitchFamily="66" charset="0"/>
              </a:rPr>
              <a:t>МОПЕД</a:t>
            </a:r>
          </a:p>
        </p:txBody>
      </p:sp>
    </p:spTree>
    <p:extLst>
      <p:ext uri="{BB962C8B-B14F-4D97-AF65-F5344CB8AC3E}">
        <p14:creationId xmlns:p14="http://schemas.microsoft.com/office/powerpoint/2010/main" val="1241218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5591175" y="2492375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4400" b="1" dirty="0">
                <a:solidFill>
                  <a:srgbClr val="A50021"/>
                </a:solidFill>
              </a:rPr>
              <a:t>+</a:t>
            </a:r>
            <a:endParaRPr lang="ru-RU" altLang="ru-RU" dirty="0"/>
          </a:p>
        </p:txBody>
      </p:sp>
      <p:sp>
        <p:nvSpPr>
          <p:cNvPr id="61444" name="Line 8"/>
          <p:cNvSpPr>
            <a:spLocks noChangeShapeType="1"/>
          </p:cNvSpPr>
          <p:nvPr/>
        </p:nvSpPr>
        <p:spPr bwMode="auto">
          <a:xfrm>
            <a:off x="1882776" y="5373688"/>
            <a:ext cx="87852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61445" name="Text Box 9"/>
          <p:cNvSpPr txBox="1">
            <a:spLocks noChangeArrowheads="1"/>
          </p:cNvSpPr>
          <p:nvPr/>
        </p:nvSpPr>
        <p:spPr bwMode="auto">
          <a:xfrm>
            <a:off x="5519739" y="5445125"/>
            <a:ext cx="11525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6600" b="1" dirty="0">
                <a:solidFill>
                  <a:srgbClr val="A50021"/>
                </a:solidFill>
              </a:rPr>
              <a:t>2</a:t>
            </a:r>
            <a:endParaRPr lang="ru-RU" altLang="ru-RU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88847" y="-20913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Среднее арифметическое холодильника и вентилятора…</a:t>
            </a:r>
          </a:p>
        </p:txBody>
      </p:sp>
      <p:pic>
        <p:nvPicPr>
          <p:cNvPr id="3074" name="Picture 2" descr="http://techguru.ru/f/image/1/9/0/7/9/19079916_wellton_wf-12t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497073"/>
            <a:ext cx="4070226" cy="40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ehnobonus.kiev.ua/products_pictures/6483_grm59trts_foto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33" y="1497073"/>
            <a:ext cx="2172529" cy="383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14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.inforico.com.ua/a/prodam-luchshie-kondicionery-v-harkove--fcbc-1300112064763578-3-bi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124744"/>
            <a:ext cx="733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31704" y="4941168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5400" b="1" u="sng" dirty="0">
                <a:solidFill>
                  <a:srgbClr val="0070C0"/>
                </a:solidFill>
                <a:latin typeface="Comic Sans MS" pitchFamily="66" charset="0"/>
              </a:rPr>
              <a:t>КОНДИЦИОНЕР</a:t>
            </a:r>
          </a:p>
        </p:txBody>
      </p:sp>
    </p:spTree>
    <p:extLst>
      <p:ext uri="{BB962C8B-B14F-4D97-AF65-F5344CB8AC3E}">
        <p14:creationId xmlns:p14="http://schemas.microsoft.com/office/powerpoint/2010/main" val="3693943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5591175" y="2492375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4400" b="1" dirty="0">
                <a:solidFill>
                  <a:srgbClr val="A50021"/>
                </a:solidFill>
              </a:rPr>
              <a:t>+</a:t>
            </a:r>
            <a:endParaRPr lang="ru-RU" altLang="ru-RU" dirty="0"/>
          </a:p>
        </p:txBody>
      </p:sp>
      <p:sp>
        <p:nvSpPr>
          <p:cNvPr id="61444" name="Line 8"/>
          <p:cNvSpPr>
            <a:spLocks noChangeShapeType="1"/>
          </p:cNvSpPr>
          <p:nvPr/>
        </p:nvSpPr>
        <p:spPr bwMode="auto">
          <a:xfrm>
            <a:off x="1882776" y="5373688"/>
            <a:ext cx="87852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61445" name="Text Box 9"/>
          <p:cNvSpPr txBox="1">
            <a:spLocks noChangeArrowheads="1"/>
          </p:cNvSpPr>
          <p:nvPr/>
        </p:nvSpPr>
        <p:spPr bwMode="auto">
          <a:xfrm>
            <a:off x="5519739" y="5445125"/>
            <a:ext cx="11525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6600" b="1" dirty="0">
                <a:solidFill>
                  <a:srgbClr val="A50021"/>
                </a:solidFill>
              </a:rPr>
              <a:t>2</a:t>
            </a:r>
            <a:endParaRPr lang="ru-RU" altLang="ru-RU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0" y="83466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Среднее арифметическое апельсина и помело…</a:t>
            </a:r>
          </a:p>
        </p:txBody>
      </p:sp>
      <p:pic>
        <p:nvPicPr>
          <p:cNvPr id="2050" name="Picture 2" descr="http://www.naranjascosta.com/productos/imagenes/img_41_384af5af401bcea0a74374bd509b1f03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28" y="1127770"/>
            <a:ext cx="3491210" cy="349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itnessyogaworld.vn/wp-content/uploads/2014/05/tinh-dau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126300"/>
            <a:ext cx="4933950" cy="36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9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7134A-B753-48F4-AA9E-D8A4A99F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Какие числа употребляются при счёте?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D66E72-084E-4F91-AA9C-AFA15A988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52" y="1579166"/>
            <a:ext cx="5320748" cy="315186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sz="4400" dirty="0">
                <a:solidFill>
                  <a:srgbClr val="0070C0"/>
                </a:solidFill>
              </a:rPr>
            </a:b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7194F-52F0-4111-9726-A85071D21EF4}"/>
              </a:ext>
            </a:extLst>
          </p:cNvPr>
          <p:cNvSpPr txBox="1"/>
          <p:nvPr/>
        </p:nvSpPr>
        <p:spPr>
          <a:xfrm>
            <a:off x="1156102" y="1677768"/>
            <a:ext cx="45590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природные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естественные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натуральные 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искусственные</a:t>
            </a:r>
          </a:p>
          <a:p>
            <a:endParaRPr lang="ru-RU" dirty="0"/>
          </a:p>
        </p:txBody>
      </p:sp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DC5AAE5B-1581-4DD0-84B5-1404989B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50" y="2647120"/>
            <a:ext cx="4762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picshare.ru/uploads/130419/p33eBmwRhJ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404664"/>
            <a:ext cx="512191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6659" y="4923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5400" b="1" u="sng" dirty="0">
                <a:solidFill>
                  <a:srgbClr val="0070C0"/>
                </a:solidFill>
                <a:latin typeface="Comic Sans MS" pitchFamily="66" charset="0"/>
              </a:rPr>
              <a:t>ГРЕЙПФРУТ</a:t>
            </a:r>
          </a:p>
        </p:txBody>
      </p:sp>
    </p:spTree>
    <p:extLst>
      <p:ext uri="{BB962C8B-B14F-4D97-AF65-F5344CB8AC3E}">
        <p14:creationId xmlns:p14="http://schemas.microsoft.com/office/powerpoint/2010/main" val="1458191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5292D-9831-483D-8A48-7D422B3C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98426" cy="1747147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r>
              <a:rPr lang="ru-RU" sz="6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Третья станция </a:t>
            </a:r>
            <a:br>
              <a:rPr lang="ru-RU" sz="6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«Страна геометрических фигур»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044AD7E-237C-497D-A3FD-2C6A9E822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154" y="2757652"/>
            <a:ext cx="5912327" cy="40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icture background">
            <a:extLst>
              <a:ext uri="{FF2B5EF4-FFF2-40B4-BE49-F238E27FC236}">
                <a16:creationId xmlns:a16="http://schemas.microsoft.com/office/drawing/2014/main" id="{A3C545C0-2593-4783-8E8D-BF838ECC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0" y="2774815"/>
            <a:ext cx="4745377" cy="35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30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7E373-B5BC-4234-8ACC-FDD403DD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Четвёртая  станция </a:t>
            </a:r>
            <a:b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«Шифровальщик»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5F8689ED-7D26-4FDF-966E-D6EA88170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/>
          <a:stretch/>
        </p:blipFill>
        <p:spPr bwMode="auto">
          <a:xfrm>
            <a:off x="2667000" y="1825624"/>
            <a:ext cx="68580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596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39d1054b56b2489f8e343cefdf382cf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980728"/>
            <a:ext cx="8764776" cy="56886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83024" y="188641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+mj-lt"/>
                <a:cs typeface="Arial"/>
              </a:rPr>
              <a:t> </a:t>
            </a:r>
            <a:r>
              <a:rPr lang="ru-RU" sz="4400" b="1" dirty="0">
                <a:solidFill>
                  <a:srgbClr val="0070C0"/>
                </a:solidFill>
                <a:latin typeface="+mj-lt"/>
              </a:rPr>
              <a:t>  </a:t>
            </a: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Расшифруйте загадку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9BD36-5A81-4D1D-974B-5C92318C8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792580-AED3-49CB-AE43-691ADE841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Цепкий рот на тех сердит кто зазря в доске сидит  (Клещи)</a:t>
            </a: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C02BC8C3-369B-4D15-9191-D5DFBA75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19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99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AA795-C57B-4D4E-8E51-1261CF31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Пятая станция «Я учитель»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BC18373D-7FCC-4856-82CE-C479DCDC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09" y="1690688"/>
            <a:ext cx="6506817" cy="511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36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68A49-4E9B-40E9-89C2-FA87B841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Найдите</a:t>
            </a:r>
            <a:r>
              <a:rPr lang="ru-RU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ошибку</a:t>
            </a:r>
            <a:br>
              <a:rPr lang="ru-RU" sz="6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1F7EA4-0C75-4FCA-A73A-CF88F5887D7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5073" t="39068" r="15660" b="21578"/>
          <a:stretch/>
        </p:blipFill>
        <p:spPr bwMode="auto">
          <a:xfrm>
            <a:off x="1583395" y="1258956"/>
            <a:ext cx="9528791" cy="3598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1F169445-54AC-4C28-8A3D-1CFF978F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" y="4221244"/>
            <a:ext cx="2690467" cy="26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37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A84AB-5EC9-49C9-B05A-DAAA9568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Рассадите детей в классе на свободные места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2B81C-9C5B-4629-8EFE-BEDDB795F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Соблюдайте следующие правила: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Учеников, которые плохо видят, нужно посадить за первые парты.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Чтобы высокие ребята не загораживали доску остальным, их сажают за последние парты.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Тех, кто болтает друг с другом, не стоит сажать за одну парту.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 одной партой должны сидеть мальчик и девочка.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Учтите, что у всех, кроме Тани и Фёдора, хорошее зрение. Дамир, Максим и Катя не самые высокие в классе. Максим болтает с Дашей, а Лиля — с Максимом. Олег отвлекается на прохожих, поэтому его нельзя сажать у окна.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28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A84AB-5EC9-49C9-B05A-DAAA9568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Рассадите детей в классе на свободные места: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77EEBD-30F2-4A73-ABDF-BFE5C97CE94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3470" t="32795" r="14377" b="18156"/>
          <a:stretch/>
        </p:blipFill>
        <p:spPr bwMode="auto">
          <a:xfrm>
            <a:off x="609600" y="1690688"/>
            <a:ext cx="10180367" cy="4104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1891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BBC8C-F513-46E3-93B4-75C00537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Один из вариантов ответов: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66C7DB-C0F2-4154-BEDE-3B8608297197}"/>
              </a:ext>
            </a:extLst>
          </p:cNvPr>
          <p:cNvPicPr/>
          <p:nvPr/>
        </p:nvPicPr>
        <p:blipFill rotWithShape="1">
          <a:blip r:embed="rId2"/>
          <a:srcRect l="12187" t="32650" r="15071" b="24430"/>
          <a:stretch/>
        </p:blipFill>
        <p:spPr bwMode="auto">
          <a:xfrm>
            <a:off x="728870" y="1895061"/>
            <a:ext cx="10416208" cy="4187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68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90716-9DE2-4C44-813B-4A7F417CB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Какой «дробный» член есть в футбольной команде?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E4C954-2CFD-4F8B-851D-A2D97ABBC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38531" cy="33029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полувратарь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полузащитник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полутренер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</a:t>
            </a:r>
            <a:r>
              <a:rPr lang="ru-RU" sz="4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полунападающий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 descr="Picture background">
            <a:extLst>
              <a:ext uri="{FF2B5EF4-FFF2-40B4-BE49-F238E27FC236}">
                <a16:creationId xmlns:a16="http://schemas.microsoft.com/office/drawing/2014/main" id="{73138513-9D53-4CDC-8136-C32B28EF37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90268" y="2257366"/>
            <a:ext cx="178757" cy="17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57BC642E-52DC-4A2E-8820-BD6E7F6E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94" y="2436123"/>
            <a:ext cx="4554224" cy="376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8C524-55F2-4103-A06D-042538B5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Шестая станция «Анаграммы»</a:t>
            </a:r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AC835832-949F-43AD-8C17-40EE013E1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13" y="1768087"/>
            <a:ext cx="2544417" cy="47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id="{69ABC702-664B-42A9-8665-7FB1A6772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34" y="1815548"/>
            <a:ext cx="2597523" cy="493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34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1918E7A-9CAA-4800-8417-D796B7C06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228688"/>
              </p:ext>
            </p:extLst>
          </p:nvPr>
        </p:nvGraphicFramePr>
        <p:xfrm>
          <a:off x="692427" y="261868"/>
          <a:ext cx="105156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81239909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087898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/>
                        <a:t>ЗАДАНИЕ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/>
                        <a:t>ОТВЕТ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215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dirty="0"/>
                        <a:t>1. ТИМАКАМАТЕ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71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dirty="0"/>
                        <a:t>2. ЖЕСЛОНИЕ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913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dirty="0"/>
                        <a:t>3. </a:t>
                      </a:r>
                      <a:r>
                        <a:rPr lang="ru-RU" sz="4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ЩАПДЬЛО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05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dirty="0"/>
                        <a:t>4. </a:t>
                      </a:r>
                      <a:r>
                        <a:rPr lang="ru-RU" sz="4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ЧАДАЗА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56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dirty="0"/>
                        <a:t>5. АДКВРАТ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81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dirty="0"/>
                        <a:t>6. </a:t>
                      </a:r>
                      <a:r>
                        <a:rPr lang="ru-RU" sz="4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ТНИКГОЛЬРЕУ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025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dirty="0"/>
                        <a:t>7. </a:t>
                      </a:r>
                      <a:r>
                        <a:rPr lang="ru-RU" sz="4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ИКРАФГ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42583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50227" y="100965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Математика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950227" y="1779091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сложение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5950227" y="2548532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площадь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5950227" y="3299038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задача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5950227" y="4068479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квадрат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5950227" y="4818985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треугольник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5950227" y="5588427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график</a:t>
            </a:r>
          </a:p>
        </p:txBody>
      </p:sp>
    </p:spTree>
    <p:extLst>
      <p:ext uri="{BB962C8B-B14F-4D97-AF65-F5344CB8AC3E}">
        <p14:creationId xmlns:p14="http://schemas.microsoft.com/office/powerpoint/2010/main" val="30896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9121B-1EB8-4F92-AD65-63BC0027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Седьмая станция «Открывашка»</a:t>
            </a: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30F7A567-FBB5-4BDA-A70E-10B9CA25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86" y="1928116"/>
            <a:ext cx="6659908" cy="49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15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EF1DC65B-CE91-4F73-ABBB-3D7F57E1B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r="12500"/>
          <a:stretch/>
        </p:blipFill>
        <p:spPr bwMode="auto">
          <a:xfrm>
            <a:off x="1702904" y="0"/>
            <a:ext cx="87861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5416" y="6624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7270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21643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86016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9019728" y="-5797"/>
            <a:ext cx="1476851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7904" y="1359176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7270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21643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86016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99298" y="1359175"/>
            <a:ext cx="1497282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7896" y="2708674"/>
            <a:ext cx="1468117" cy="1381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61642" y="2720842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587221" y="2721671"/>
            <a:ext cx="15062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93494" y="2721671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49787" y="2708673"/>
            <a:ext cx="1464366" cy="1410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9014160" y="2662302"/>
            <a:ext cx="1484078" cy="1430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5893" y="5441684"/>
            <a:ext cx="1461377" cy="1416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5352" y="5435013"/>
            <a:ext cx="1464366" cy="14229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18095" y="5425869"/>
            <a:ext cx="1464366" cy="143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69149" y="5397053"/>
            <a:ext cx="1464366" cy="1460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84435" y="5416130"/>
            <a:ext cx="1511027" cy="14418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4931" y="9110"/>
            <a:ext cx="1484797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47874" y="134854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3609" y="4090548"/>
            <a:ext cx="1478942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64291" y="3995929"/>
            <a:ext cx="1464366" cy="1456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18228" y="407796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73436" y="4060478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97977" y="4073749"/>
            <a:ext cx="1498139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8514" y="4073955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3382" y="5409869"/>
            <a:ext cx="1464366" cy="1448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889666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087909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29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90494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28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1089730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27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0888592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26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089355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25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89730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24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88969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23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1090095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22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087909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21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088459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091202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19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91003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18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879638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17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090507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16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89862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15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10868528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14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864535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1087856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12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085204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11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086619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10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1114576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9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119160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8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1184522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7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115494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1170695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116361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1157246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1118115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11194991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10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6500"/>
                            </p:stCondLst>
                            <p:childTnLst>
                              <p:par>
                                <p:cTn id="2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2500"/>
                            </p:stCondLst>
                            <p:childTnLst>
                              <p:par>
                                <p:cTn id="2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4500"/>
                            </p:stCondLst>
                            <p:childTnLst>
                              <p:par>
                                <p:cTn id="2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5000"/>
                            </p:stCondLst>
                            <p:childTnLst>
                              <p:par>
                                <p:cTn id="27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2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8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7000"/>
                            </p:stCondLst>
                            <p:childTnLst>
                              <p:par>
                                <p:cTn id="29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8500"/>
                            </p:stCondLst>
                            <p:childTnLst>
                              <p:par>
                                <p:cTn id="2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9000"/>
                            </p:stCondLst>
                            <p:childTnLst>
                              <p:par>
                                <p:cTn id="3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0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3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2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42500"/>
                            </p:stCondLst>
                            <p:childTnLst>
                              <p:par>
                                <p:cTn id="3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44500"/>
                            </p:stCondLst>
                            <p:childTnLst>
                              <p:par>
                                <p:cTn id="3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3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45000"/>
                            </p:stCondLst>
                            <p:childTnLst>
                              <p:par>
                                <p:cTn id="35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6500"/>
                            </p:stCondLst>
                            <p:childTnLst>
                              <p:par>
                                <p:cTn id="3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47000"/>
                            </p:stCondLst>
                            <p:childTnLst>
                              <p:par>
                                <p:cTn id="3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6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8500"/>
                            </p:stCondLst>
                            <p:childTnLst>
                              <p:par>
                                <p:cTn id="3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3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3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3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1000"/>
                            </p:stCondLst>
                            <p:childTnLst>
                              <p:par>
                                <p:cTn id="3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1000"/>
                            </p:stCondLst>
                            <p:childTnLst>
                              <p:par>
                                <p:cTn id="3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2500"/>
                            </p:stCondLst>
                            <p:childTnLst>
                              <p:par>
                                <p:cTn id="4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3000"/>
                            </p:stCondLst>
                            <p:childTnLst>
                              <p:par>
                                <p:cTn id="41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4500"/>
                            </p:stCondLst>
                            <p:childTnLst>
                              <p:par>
                                <p:cTn id="4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55000"/>
                            </p:stCondLst>
                            <p:childTnLst>
                              <p:par>
                                <p:cTn id="42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6500"/>
                            </p:stCondLst>
                            <p:childTnLst>
                              <p:par>
                                <p:cTn id="4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7000"/>
                            </p:stCondLst>
                            <p:childTnLst>
                              <p:par>
                                <p:cTn id="4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7000"/>
                            </p:stCondLst>
                            <p:childTnLst>
                              <p:par>
                                <p:cTn id="44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35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2" grpId="0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1DC65B-CE91-4F73-ABBB-3D7F57E1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5201" y="0"/>
            <a:ext cx="8358620" cy="72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5416" y="6624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7270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21643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86016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9019728" y="-5797"/>
            <a:ext cx="1476851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7904" y="1359176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7270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21643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86016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99298" y="1359175"/>
            <a:ext cx="1497282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7896" y="2708674"/>
            <a:ext cx="1468117" cy="1381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61642" y="2720842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587221" y="2721671"/>
            <a:ext cx="15062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93494" y="2721671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49787" y="2708673"/>
            <a:ext cx="1464366" cy="1410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9014160" y="2662302"/>
            <a:ext cx="1484078" cy="1430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5893" y="5441684"/>
            <a:ext cx="1461377" cy="1416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5352" y="5435013"/>
            <a:ext cx="1464366" cy="14229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18095" y="5425869"/>
            <a:ext cx="1464366" cy="143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69149" y="5397053"/>
            <a:ext cx="1464366" cy="1460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84435" y="5416130"/>
            <a:ext cx="1511027" cy="14418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4931" y="9110"/>
            <a:ext cx="1484797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47874" y="134854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3609" y="4090548"/>
            <a:ext cx="1478942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64291" y="3995929"/>
            <a:ext cx="1464366" cy="1456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18228" y="407796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73436" y="4060478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97977" y="4073749"/>
            <a:ext cx="1498139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8514" y="4073955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3382" y="5409869"/>
            <a:ext cx="1464366" cy="1448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889666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087909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29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90494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28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1089730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27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0888592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26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089355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25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89730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24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88969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23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1090095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22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087909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21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088459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091202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19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91003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18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879638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17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090507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16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89862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15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10868528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14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864535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1087856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12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085204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11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086619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10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1114576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9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119160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8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1184522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7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115494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1170695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116361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1157246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1118115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11194991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979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6500"/>
                            </p:stCondLst>
                            <p:childTnLst>
                              <p:par>
                                <p:cTn id="2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2500"/>
                            </p:stCondLst>
                            <p:childTnLst>
                              <p:par>
                                <p:cTn id="2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4500"/>
                            </p:stCondLst>
                            <p:childTnLst>
                              <p:par>
                                <p:cTn id="2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5000"/>
                            </p:stCondLst>
                            <p:childTnLst>
                              <p:par>
                                <p:cTn id="27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2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8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7000"/>
                            </p:stCondLst>
                            <p:childTnLst>
                              <p:par>
                                <p:cTn id="29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8500"/>
                            </p:stCondLst>
                            <p:childTnLst>
                              <p:par>
                                <p:cTn id="2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9000"/>
                            </p:stCondLst>
                            <p:childTnLst>
                              <p:par>
                                <p:cTn id="3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0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3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2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42500"/>
                            </p:stCondLst>
                            <p:childTnLst>
                              <p:par>
                                <p:cTn id="3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44500"/>
                            </p:stCondLst>
                            <p:childTnLst>
                              <p:par>
                                <p:cTn id="3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3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45000"/>
                            </p:stCondLst>
                            <p:childTnLst>
                              <p:par>
                                <p:cTn id="35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6500"/>
                            </p:stCondLst>
                            <p:childTnLst>
                              <p:par>
                                <p:cTn id="3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47000"/>
                            </p:stCondLst>
                            <p:childTnLst>
                              <p:par>
                                <p:cTn id="3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6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8500"/>
                            </p:stCondLst>
                            <p:childTnLst>
                              <p:par>
                                <p:cTn id="3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3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3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3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1000"/>
                            </p:stCondLst>
                            <p:childTnLst>
                              <p:par>
                                <p:cTn id="3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1000"/>
                            </p:stCondLst>
                            <p:childTnLst>
                              <p:par>
                                <p:cTn id="3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2500"/>
                            </p:stCondLst>
                            <p:childTnLst>
                              <p:par>
                                <p:cTn id="4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3000"/>
                            </p:stCondLst>
                            <p:childTnLst>
                              <p:par>
                                <p:cTn id="41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4500"/>
                            </p:stCondLst>
                            <p:childTnLst>
                              <p:par>
                                <p:cTn id="4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55000"/>
                            </p:stCondLst>
                            <p:childTnLst>
                              <p:par>
                                <p:cTn id="42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6500"/>
                            </p:stCondLst>
                            <p:childTnLst>
                              <p:par>
                                <p:cTn id="4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7000"/>
                            </p:stCondLst>
                            <p:childTnLst>
                              <p:par>
                                <p:cTn id="4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7000"/>
                            </p:stCondLst>
                            <p:childTnLst>
                              <p:par>
                                <p:cTn id="44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35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2" grpId="0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1DC65B-CE91-4F73-ABBB-3D7F57E1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8661" y="-10657"/>
            <a:ext cx="8787600" cy="686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5416" y="6624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7270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21643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86016" y="3313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9019728" y="-5797"/>
            <a:ext cx="1476851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7904" y="1359176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7270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21643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86016" y="136249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99298" y="1359175"/>
            <a:ext cx="1497282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7896" y="2708674"/>
            <a:ext cx="1468117" cy="1381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61642" y="2720842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587221" y="2721671"/>
            <a:ext cx="15062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93494" y="2721671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49787" y="2708673"/>
            <a:ext cx="1464366" cy="1410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9014160" y="2662302"/>
            <a:ext cx="1484078" cy="1430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5893" y="5441684"/>
            <a:ext cx="1461377" cy="1416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55352" y="5435013"/>
            <a:ext cx="1464366" cy="14229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18095" y="5425869"/>
            <a:ext cx="1464366" cy="143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69149" y="5397053"/>
            <a:ext cx="1464366" cy="14609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84435" y="5416130"/>
            <a:ext cx="1511027" cy="14418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4931" y="9110"/>
            <a:ext cx="1484797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47874" y="134854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1693609" y="4090548"/>
            <a:ext cx="1478942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3164291" y="3995929"/>
            <a:ext cx="1464366" cy="1456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4618228" y="4077960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6073436" y="4060478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8997977" y="4073749"/>
            <a:ext cx="1498139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8514" y="4073955"/>
            <a:ext cx="1464366" cy="1364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C90258CC-7F4B-4244-823E-BDB0D131BB14}"/>
              </a:ext>
            </a:extLst>
          </p:cNvPr>
          <p:cNvSpPr/>
          <p:nvPr/>
        </p:nvSpPr>
        <p:spPr>
          <a:xfrm>
            <a:off x="7533382" y="5409869"/>
            <a:ext cx="1464366" cy="1448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889666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087909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29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90494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28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1089730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27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0888592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26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089355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25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89730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24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088969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23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1090095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22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087909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21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088459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091202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19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091003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18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879638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17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1090507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16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89862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15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10868528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14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0864535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1087856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12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0852047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11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086619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10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1114576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9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1191604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8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1184522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7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1154949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1170695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1163613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1157246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11181150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11194991" y="5452885"/>
            <a:ext cx="87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440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6500"/>
                            </p:stCondLst>
                            <p:childTnLst>
                              <p:par>
                                <p:cTn id="2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2500"/>
                            </p:stCondLst>
                            <p:childTnLst>
                              <p:par>
                                <p:cTn id="2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4500"/>
                            </p:stCondLst>
                            <p:childTnLst>
                              <p:par>
                                <p:cTn id="2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5000"/>
                            </p:stCondLst>
                            <p:childTnLst>
                              <p:par>
                                <p:cTn id="27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2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8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7000"/>
                            </p:stCondLst>
                            <p:childTnLst>
                              <p:par>
                                <p:cTn id="29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8500"/>
                            </p:stCondLst>
                            <p:childTnLst>
                              <p:par>
                                <p:cTn id="2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9000"/>
                            </p:stCondLst>
                            <p:childTnLst>
                              <p:par>
                                <p:cTn id="3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0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0500"/>
                            </p:stCondLst>
                            <p:childTnLst>
                              <p:par>
                                <p:cTn id="3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2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42500"/>
                            </p:stCondLst>
                            <p:childTnLst>
                              <p:par>
                                <p:cTn id="3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44500"/>
                            </p:stCondLst>
                            <p:childTnLst>
                              <p:par>
                                <p:cTn id="3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3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45000"/>
                            </p:stCondLst>
                            <p:childTnLst>
                              <p:par>
                                <p:cTn id="35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6500"/>
                            </p:stCondLst>
                            <p:childTnLst>
                              <p:par>
                                <p:cTn id="3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47000"/>
                            </p:stCondLst>
                            <p:childTnLst>
                              <p:par>
                                <p:cTn id="3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6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8500"/>
                            </p:stCondLst>
                            <p:childTnLst>
                              <p:par>
                                <p:cTn id="3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3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3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3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1000"/>
                            </p:stCondLst>
                            <p:childTnLst>
                              <p:par>
                                <p:cTn id="3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1000"/>
                            </p:stCondLst>
                            <p:childTnLst>
                              <p:par>
                                <p:cTn id="3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2500"/>
                            </p:stCondLst>
                            <p:childTnLst>
                              <p:par>
                                <p:cTn id="4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3000"/>
                            </p:stCondLst>
                            <p:childTnLst>
                              <p:par>
                                <p:cTn id="41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4500"/>
                            </p:stCondLst>
                            <p:childTnLst>
                              <p:par>
                                <p:cTn id="4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55000"/>
                            </p:stCondLst>
                            <p:childTnLst>
                              <p:par>
                                <p:cTn id="42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6500"/>
                            </p:stCondLst>
                            <p:childTnLst>
                              <p:par>
                                <p:cTn id="4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7000"/>
                            </p:stCondLst>
                            <p:childTnLst>
                              <p:par>
                                <p:cTn id="4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7000"/>
                            </p:stCondLst>
                            <p:childTnLst>
                              <p:par>
                                <p:cTn id="44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35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2" grpId="0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F4816-C517-493A-8A86-D1899603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Восьмая станция </a:t>
            </a:r>
            <a:b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«Переложи спичку»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1E001E3-8578-422A-BEF9-D206C757BB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99121"/>
            <a:ext cx="36664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51994.kanal-o.ru/img/2021-03-01/fmt_103_24_spichki1.jpg">
            <a:extLst>
              <a:ext uri="{FF2B5EF4-FFF2-40B4-BE49-F238E27FC236}">
                <a16:creationId xmlns:a16="http://schemas.microsoft.com/office/drawing/2014/main" id="{E6A8A1AA-EF37-492B-A13B-4F7D9EE95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2190038"/>
            <a:ext cx="6790792" cy="38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451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Переставьте одну спичку так, чтобы равенство стало верным</a:t>
            </a:r>
          </a:p>
        </p:txBody>
      </p:sp>
      <p:pic>
        <p:nvPicPr>
          <p:cNvPr id="4" name="Содержимое 3" descr="Арифметика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664845"/>
            <a:ext cx="10515600" cy="267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Один из вариантов ответов может выглядеть так:</a:t>
            </a:r>
          </a:p>
        </p:txBody>
      </p:sp>
      <p:pic>
        <p:nvPicPr>
          <p:cNvPr id="4" name="Содержимое 3" descr="Арифметика-ОТВЕТ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657940"/>
            <a:ext cx="10515600" cy="268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Необходимо переложить 3 спички так, чтобы получить ровно 3 квадрата.</a:t>
            </a:r>
          </a:p>
        </p:txBody>
      </p:sp>
      <p:pic>
        <p:nvPicPr>
          <p:cNvPr id="4" name="Содержимое 3" descr="Крестики нолики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83246" y="1825625"/>
            <a:ext cx="442550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DD566-26F4-4D51-99B0-E4A69EDA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называют верхний угол футбольных ворот?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Picture background">
            <a:extLst>
              <a:ext uri="{FF2B5EF4-FFF2-40B4-BE49-F238E27FC236}">
                <a16:creationId xmlns:a16="http://schemas.microsoft.com/office/drawing/2014/main" id="{0863917B-296A-4024-9415-F90A2FB968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40" y="1958147"/>
            <a:ext cx="671157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53462-0C71-44BE-8C02-9B2040C4771B}"/>
              </a:ext>
            </a:extLst>
          </p:cNvPr>
          <p:cNvSpPr txBox="1"/>
          <p:nvPr/>
        </p:nvSpPr>
        <p:spPr>
          <a:xfrm>
            <a:off x="838200" y="1693968"/>
            <a:ext cx="32335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>
              <a:solidFill>
                <a:srgbClr val="0070C0"/>
              </a:solidFill>
            </a:endParaRP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десятка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девятка 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шестёрка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пятёрка</a:t>
            </a:r>
          </a:p>
          <a:p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Например, так:</a:t>
            </a:r>
          </a:p>
        </p:txBody>
      </p:sp>
      <p:pic>
        <p:nvPicPr>
          <p:cNvPr id="4" name="Содержимое 3" descr="Крестики-ОТВЕТ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30674" y="1825625"/>
            <a:ext cx="453065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22B98-B68E-43BF-9F15-D094EA1C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Девятая  станция </a:t>
            </a:r>
            <a:b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«Реши задачку с конца»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01BACB6-0AC6-4BF8-A8A6-6D0F9957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83" y="1793107"/>
            <a:ext cx="6255026" cy="469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04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06BFE-8209-48C1-A9BE-D9220909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Решите задачу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60AA07-44A6-458C-8A4B-F5EEE401E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dirty="0"/>
              <a:t>   </a:t>
            </a:r>
            <a:r>
              <a:rPr lang="ru-RU" dirty="0"/>
              <a:t>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Женя купила конфет. По дороге она встретила подружек и каждую угощала конфетами. Ксюше она дала половину всех конфет. Юле – половину оставшихся, Лене – половину оставшихся. После чего у нее осталась одна конфета, которую она и съела. Сколько конфет купила Женя?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 descr="C:\Users\dns\Desktop\девочка с конфетой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7813" y="3906078"/>
            <a:ext cx="2519908" cy="281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95238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B03DE-C45D-4EF9-833A-55B4A7B8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Ответ на задачу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21901-E84B-4BBD-AA7F-CFDD40134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644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/>
              <a:t>Женя купила 8 конфет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9E25D9C-65DD-4438-8023-6CECD103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33" y="2900569"/>
            <a:ext cx="7354957" cy="38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656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E9CC9-B8B5-478D-B222-24D89935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dirty="0">
                <a:solidFill>
                  <a:srgbClr val="0070C0"/>
                </a:solidFill>
              </a:rPr>
              <a:t>Рефлексия</a:t>
            </a:r>
            <a:r>
              <a:rPr lang="ru-RU" dirty="0"/>
              <a:t> </a:t>
            </a:r>
          </a:p>
        </p:txBody>
      </p:sp>
      <p:grpSp>
        <p:nvGrpSpPr>
          <p:cNvPr id="4" name="Group 64">
            <a:extLst>
              <a:ext uri="{FF2B5EF4-FFF2-40B4-BE49-F238E27FC236}">
                <a16:creationId xmlns:a16="http://schemas.microsoft.com/office/drawing/2014/main" id="{BABD41DF-F895-4C57-AEB7-D8AE06D0B6B6}"/>
              </a:ext>
            </a:extLst>
          </p:cNvPr>
          <p:cNvGrpSpPr>
            <a:grpSpLocks/>
          </p:cNvGrpSpPr>
          <p:nvPr/>
        </p:nvGrpSpPr>
        <p:grpSpPr>
          <a:xfrm>
            <a:off x="980661" y="1825626"/>
            <a:ext cx="10230677" cy="4351338"/>
            <a:chOff x="0" y="0"/>
            <a:chExt cx="8734044" cy="3553967"/>
          </a:xfrm>
        </p:grpSpPr>
        <p:pic>
          <p:nvPicPr>
            <p:cNvPr id="5" name="Image 65">
              <a:extLst>
                <a:ext uri="{FF2B5EF4-FFF2-40B4-BE49-F238E27FC236}">
                  <a16:creationId xmlns:a16="http://schemas.microsoft.com/office/drawing/2014/main" id="{D99E9B38-7D84-4771-814B-C120CAE8CD7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3428" y="1857717"/>
              <a:ext cx="1880616" cy="1632087"/>
            </a:xfrm>
            <a:prstGeom prst="rect">
              <a:avLst/>
            </a:prstGeom>
          </p:spPr>
        </p:pic>
        <p:sp>
          <p:nvSpPr>
            <p:cNvPr id="6" name="Graphic 66">
              <a:extLst>
                <a:ext uri="{FF2B5EF4-FFF2-40B4-BE49-F238E27FC236}">
                  <a16:creationId xmlns:a16="http://schemas.microsoft.com/office/drawing/2014/main" id="{61A53B66-C36D-48EC-8124-7695B8AC9F1B}"/>
                </a:ext>
              </a:extLst>
            </p:cNvPr>
            <p:cNvSpPr/>
            <p:nvPr/>
          </p:nvSpPr>
          <p:spPr>
            <a:xfrm>
              <a:off x="6853428" y="2916935"/>
              <a:ext cx="45720" cy="399415"/>
            </a:xfrm>
            <a:custGeom>
              <a:avLst/>
              <a:gdLst/>
              <a:ahLst/>
              <a:cxnLst/>
              <a:rect l="l" t="t" r="r" b="b"/>
              <a:pathLst>
                <a:path w="45720" h="399415">
                  <a:moveTo>
                    <a:pt x="45720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45720" y="399288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7" name="Image 67">
              <a:extLst>
                <a:ext uri="{FF2B5EF4-FFF2-40B4-BE49-F238E27FC236}">
                  <a16:creationId xmlns:a16="http://schemas.microsoft.com/office/drawing/2014/main" id="{1AB76AF4-90D2-4B7D-B327-DF4949D3612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24611"/>
              <a:ext cx="7235951" cy="3229356"/>
            </a:xfrm>
            <a:prstGeom prst="rect">
              <a:avLst/>
            </a:prstGeom>
          </p:spPr>
        </p:pic>
        <p:pic>
          <p:nvPicPr>
            <p:cNvPr id="8" name="Image 68">
              <a:extLst>
                <a:ext uri="{FF2B5EF4-FFF2-40B4-BE49-F238E27FC236}">
                  <a16:creationId xmlns:a16="http://schemas.microsoft.com/office/drawing/2014/main" id="{FF554DD9-12D6-4560-A216-F00BB0C4BCC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1300" y="2990088"/>
              <a:ext cx="388620" cy="185927"/>
            </a:xfrm>
            <a:prstGeom prst="rect">
              <a:avLst/>
            </a:prstGeom>
          </p:spPr>
        </p:pic>
        <p:sp>
          <p:nvSpPr>
            <p:cNvPr id="9" name="Graphic 69">
              <a:extLst>
                <a:ext uri="{FF2B5EF4-FFF2-40B4-BE49-F238E27FC236}">
                  <a16:creationId xmlns:a16="http://schemas.microsoft.com/office/drawing/2014/main" id="{2EB03AA8-51D4-40AF-8DC3-B7FC36470707}"/>
                </a:ext>
              </a:extLst>
            </p:cNvPr>
            <p:cNvSpPr/>
            <p:nvPr/>
          </p:nvSpPr>
          <p:spPr>
            <a:xfrm>
              <a:off x="6784847" y="3105911"/>
              <a:ext cx="111760" cy="70485"/>
            </a:xfrm>
            <a:custGeom>
              <a:avLst/>
              <a:gdLst/>
              <a:ahLst/>
              <a:cxnLst/>
              <a:rect l="l" t="t" r="r" b="b"/>
              <a:pathLst>
                <a:path w="111760" h="70485">
                  <a:moveTo>
                    <a:pt x="111251" y="0"/>
                  </a:moveTo>
                  <a:lnTo>
                    <a:pt x="0" y="0"/>
                  </a:lnTo>
                  <a:lnTo>
                    <a:pt x="0" y="70103"/>
                  </a:lnTo>
                  <a:lnTo>
                    <a:pt x="111251" y="70103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10" name="Image 70">
              <a:extLst>
                <a:ext uri="{FF2B5EF4-FFF2-40B4-BE49-F238E27FC236}">
                  <a16:creationId xmlns:a16="http://schemas.microsoft.com/office/drawing/2014/main" id="{465B70EC-9D2E-48CA-97BF-F0054B66776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8791" y="0"/>
              <a:ext cx="962406" cy="465963"/>
            </a:xfrm>
            <a:prstGeom prst="rect">
              <a:avLst/>
            </a:prstGeom>
          </p:spPr>
        </p:pic>
        <p:sp>
          <p:nvSpPr>
            <p:cNvPr id="11" name="Graphic 71">
              <a:extLst>
                <a:ext uri="{FF2B5EF4-FFF2-40B4-BE49-F238E27FC236}">
                  <a16:creationId xmlns:a16="http://schemas.microsoft.com/office/drawing/2014/main" id="{158FCD71-BF07-451C-91EA-3F12176CD9F6}"/>
                </a:ext>
              </a:extLst>
            </p:cNvPr>
            <p:cNvSpPr/>
            <p:nvPr/>
          </p:nvSpPr>
          <p:spPr>
            <a:xfrm>
              <a:off x="2845307" y="117347"/>
              <a:ext cx="4162425" cy="3161030"/>
            </a:xfrm>
            <a:custGeom>
              <a:avLst/>
              <a:gdLst/>
              <a:ahLst/>
              <a:cxnLst/>
              <a:rect l="l" t="t" r="r" b="b"/>
              <a:pathLst>
                <a:path w="4162425" h="3161030">
                  <a:moveTo>
                    <a:pt x="995172" y="413766"/>
                  </a:moveTo>
                  <a:lnTo>
                    <a:pt x="992593" y="371475"/>
                  </a:lnTo>
                  <a:lnTo>
                    <a:pt x="985062" y="330390"/>
                  </a:lnTo>
                  <a:lnTo>
                    <a:pt x="972794" y="290741"/>
                  </a:lnTo>
                  <a:lnTo>
                    <a:pt x="956068" y="252730"/>
                  </a:lnTo>
                  <a:lnTo>
                    <a:pt x="935113" y="216560"/>
                  </a:lnTo>
                  <a:lnTo>
                    <a:pt x="910196" y="182448"/>
                  </a:lnTo>
                  <a:lnTo>
                    <a:pt x="881545" y="150596"/>
                  </a:lnTo>
                  <a:lnTo>
                    <a:pt x="849426" y="121208"/>
                  </a:lnTo>
                  <a:lnTo>
                    <a:pt x="814095" y="94500"/>
                  </a:lnTo>
                  <a:lnTo>
                    <a:pt x="775792" y="70688"/>
                  </a:lnTo>
                  <a:lnTo>
                    <a:pt x="734771" y="49949"/>
                  </a:lnTo>
                  <a:lnTo>
                    <a:pt x="691273" y="32524"/>
                  </a:lnTo>
                  <a:lnTo>
                    <a:pt x="645553" y="18618"/>
                  </a:lnTo>
                  <a:lnTo>
                    <a:pt x="597865" y="8420"/>
                  </a:lnTo>
                  <a:lnTo>
                    <a:pt x="548462" y="2146"/>
                  </a:lnTo>
                  <a:lnTo>
                    <a:pt x="497586" y="0"/>
                  </a:lnTo>
                  <a:lnTo>
                    <a:pt x="446697" y="2146"/>
                  </a:lnTo>
                  <a:lnTo>
                    <a:pt x="397294" y="8420"/>
                  </a:lnTo>
                  <a:lnTo>
                    <a:pt x="349605" y="18618"/>
                  </a:lnTo>
                  <a:lnTo>
                    <a:pt x="303885" y="32524"/>
                  </a:lnTo>
                  <a:lnTo>
                    <a:pt x="260388" y="49949"/>
                  </a:lnTo>
                  <a:lnTo>
                    <a:pt x="219367" y="70688"/>
                  </a:lnTo>
                  <a:lnTo>
                    <a:pt x="181063" y="94500"/>
                  </a:lnTo>
                  <a:lnTo>
                    <a:pt x="145732" y="121208"/>
                  </a:lnTo>
                  <a:lnTo>
                    <a:pt x="113614" y="150596"/>
                  </a:lnTo>
                  <a:lnTo>
                    <a:pt x="84963" y="182448"/>
                  </a:lnTo>
                  <a:lnTo>
                    <a:pt x="60045" y="216560"/>
                  </a:lnTo>
                  <a:lnTo>
                    <a:pt x="39090" y="252730"/>
                  </a:lnTo>
                  <a:lnTo>
                    <a:pt x="22364" y="290741"/>
                  </a:lnTo>
                  <a:lnTo>
                    <a:pt x="10096" y="330390"/>
                  </a:lnTo>
                  <a:lnTo>
                    <a:pt x="2565" y="371475"/>
                  </a:lnTo>
                  <a:lnTo>
                    <a:pt x="0" y="413766"/>
                  </a:lnTo>
                  <a:lnTo>
                    <a:pt x="2565" y="456069"/>
                  </a:lnTo>
                  <a:lnTo>
                    <a:pt x="10096" y="497154"/>
                  </a:lnTo>
                  <a:lnTo>
                    <a:pt x="22364" y="536803"/>
                  </a:lnTo>
                  <a:lnTo>
                    <a:pt x="39090" y="574814"/>
                  </a:lnTo>
                  <a:lnTo>
                    <a:pt x="60045" y="610984"/>
                  </a:lnTo>
                  <a:lnTo>
                    <a:pt x="84963" y="645096"/>
                  </a:lnTo>
                  <a:lnTo>
                    <a:pt x="113614" y="676948"/>
                  </a:lnTo>
                  <a:lnTo>
                    <a:pt x="145732" y="706335"/>
                  </a:lnTo>
                  <a:lnTo>
                    <a:pt x="181063" y="733044"/>
                  </a:lnTo>
                  <a:lnTo>
                    <a:pt x="219367" y="756856"/>
                  </a:lnTo>
                  <a:lnTo>
                    <a:pt x="260388" y="777595"/>
                  </a:lnTo>
                  <a:lnTo>
                    <a:pt x="303885" y="795020"/>
                  </a:lnTo>
                  <a:lnTo>
                    <a:pt x="349605" y="808926"/>
                  </a:lnTo>
                  <a:lnTo>
                    <a:pt x="397294" y="819124"/>
                  </a:lnTo>
                  <a:lnTo>
                    <a:pt x="446697" y="825398"/>
                  </a:lnTo>
                  <a:lnTo>
                    <a:pt x="497586" y="827532"/>
                  </a:lnTo>
                  <a:lnTo>
                    <a:pt x="548462" y="825398"/>
                  </a:lnTo>
                  <a:lnTo>
                    <a:pt x="597865" y="819124"/>
                  </a:lnTo>
                  <a:lnTo>
                    <a:pt x="645553" y="808926"/>
                  </a:lnTo>
                  <a:lnTo>
                    <a:pt x="691273" y="795020"/>
                  </a:lnTo>
                  <a:lnTo>
                    <a:pt x="734771" y="777595"/>
                  </a:lnTo>
                  <a:lnTo>
                    <a:pt x="775792" y="756856"/>
                  </a:lnTo>
                  <a:lnTo>
                    <a:pt x="814095" y="733044"/>
                  </a:lnTo>
                  <a:lnTo>
                    <a:pt x="849439" y="706335"/>
                  </a:lnTo>
                  <a:lnTo>
                    <a:pt x="881545" y="676948"/>
                  </a:lnTo>
                  <a:lnTo>
                    <a:pt x="910196" y="645096"/>
                  </a:lnTo>
                  <a:lnTo>
                    <a:pt x="935113" y="610984"/>
                  </a:lnTo>
                  <a:lnTo>
                    <a:pt x="956068" y="574814"/>
                  </a:lnTo>
                  <a:lnTo>
                    <a:pt x="972794" y="536803"/>
                  </a:lnTo>
                  <a:lnTo>
                    <a:pt x="985062" y="497154"/>
                  </a:lnTo>
                  <a:lnTo>
                    <a:pt x="992593" y="456069"/>
                  </a:lnTo>
                  <a:lnTo>
                    <a:pt x="995172" y="413766"/>
                  </a:lnTo>
                  <a:close/>
                </a:path>
                <a:path w="4162425" h="3161030">
                  <a:moveTo>
                    <a:pt x="4162044" y="2994660"/>
                  </a:moveTo>
                  <a:lnTo>
                    <a:pt x="3976116" y="2994660"/>
                  </a:lnTo>
                  <a:lnTo>
                    <a:pt x="3976116" y="3160776"/>
                  </a:lnTo>
                  <a:lnTo>
                    <a:pt x="4162044" y="3160776"/>
                  </a:lnTo>
                  <a:lnTo>
                    <a:pt x="4162044" y="2994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pic>
        <p:nvPicPr>
          <p:cNvPr id="14" name="Рисунок 13" descr="Picture background">
            <a:extLst>
              <a:ext uri="{FF2B5EF4-FFF2-40B4-BE49-F238E27FC236}">
                <a16:creationId xmlns:a16="http://schemas.microsoft.com/office/drawing/2014/main" id="{0FD50121-B552-48DA-92E2-B8D2FE693A8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28"/>
          <a:stretch/>
        </p:blipFill>
        <p:spPr bwMode="auto">
          <a:xfrm>
            <a:off x="4903304" y="2223068"/>
            <a:ext cx="1536010" cy="1681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Picture background">
            <a:extLst>
              <a:ext uri="{FF2B5EF4-FFF2-40B4-BE49-F238E27FC236}">
                <a16:creationId xmlns:a16="http://schemas.microsoft.com/office/drawing/2014/main" id="{E636BFD9-8903-4937-AEA9-0C1EBC096BA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3" r="34099"/>
          <a:stretch/>
        </p:blipFill>
        <p:spPr bwMode="auto">
          <a:xfrm>
            <a:off x="7144655" y="2262275"/>
            <a:ext cx="1536010" cy="16813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Picture background">
            <a:extLst>
              <a:ext uri="{FF2B5EF4-FFF2-40B4-BE49-F238E27FC236}">
                <a16:creationId xmlns:a16="http://schemas.microsoft.com/office/drawing/2014/main" id="{1010EDD8-F95E-49C9-B727-8D340C96827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3"/>
          <a:stretch/>
        </p:blipFill>
        <p:spPr bwMode="auto">
          <a:xfrm>
            <a:off x="9270440" y="2223066"/>
            <a:ext cx="1649351" cy="1653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1115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D199A-B19B-4B93-8175-FA12FD762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Награждение</a:t>
            </a:r>
            <a:r>
              <a:rPr lang="ru-RU" dirty="0"/>
              <a:t> </a:t>
            </a:r>
          </a:p>
        </p:txBody>
      </p:sp>
      <p:pic>
        <p:nvPicPr>
          <p:cNvPr id="4" name="Picture 2" descr="http://school25tula.ru/media/k2/items/cache/c803f34f838a7cde7be0d34d45574749_XL.jpg">
            <a:extLst>
              <a:ext uri="{FF2B5EF4-FFF2-40B4-BE49-F238E27FC236}">
                <a16:creationId xmlns:a16="http://schemas.microsoft.com/office/drawing/2014/main" id="{1ECB8AF6-3245-4797-BF29-FB013282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09" y="1407468"/>
            <a:ext cx="5221356" cy="503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563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4599E-A496-4A88-94BB-42B4F3A4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531" y="194213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8000" b="1" dirty="0">
                <a:solidFill>
                  <a:srgbClr val="0070C0"/>
                </a:solidFill>
              </a:rPr>
              <a:t>Спасибо за внимание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32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8F7E7-7969-4EF5-871D-6D04A7017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Какими бывают современные фотоаппараты?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B072F-0B63-480E-8B17-DE67392CB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998843" cy="31041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цифровые </a:t>
            </a:r>
          </a:p>
          <a:p>
            <a:pPr marL="0" indent="0">
              <a:buNone/>
            </a:pPr>
            <a:r>
              <a:rPr lang="ru-RU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числовые</a:t>
            </a:r>
          </a:p>
          <a:p>
            <a:pPr marL="0" indent="0">
              <a:buNone/>
            </a:pPr>
            <a:r>
              <a:rPr lang="ru-RU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формульные</a:t>
            </a:r>
          </a:p>
          <a:p>
            <a:pPr marL="0" indent="0">
              <a:buNone/>
            </a:pPr>
            <a:r>
              <a:rPr lang="ru-RU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дробные</a:t>
            </a:r>
          </a:p>
          <a:p>
            <a:endParaRPr lang="ru-RU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5F72D57-0FC4-49E4-BC05-4C22FC64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47" y="1825625"/>
            <a:ext cx="5399847" cy="45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64BAC-885E-41E8-8F44-4E7B3CE1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0655"/>
            <a:ext cx="105156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5.Что выкидывает человек, совершая какой-нибудь предосудительный, странный, смешной поступок?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15284-0FC7-4341-A651-07F95A8F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2" y="2374140"/>
            <a:ext cx="3322983" cy="4351338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цифру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число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номер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формулу</a:t>
            </a:r>
          </a:p>
          <a:p>
            <a:endParaRPr lang="ru-RU" dirty="0"/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AC4E2BC0-0064-43EE-A2AD-5BE7F6BB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17" y="2259639"/>
            <a:ext cx="4165784" cy="391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3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F373C-2DB3-42ED-A443-AFA5F311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Как называется расстояние между двумя отметками на измерительной шкале?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D9F3B-3978-4683-95F8-EC20E9FAE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сложение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вычитание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умножение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деление </a:t>
            </a:r>
          </a:p>
          <a:p>
            <a:endParaRPr lang="ru-RU" dirty="0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C2E01BC8-D6C0-4FD7-97D8-C534A428C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32" y="2310416"/>
            <a:ext cx="6810200" cy="22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6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5AF71-4FD2-4181-A441-54EC74C1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Что нужно брать с героев, а также со всех честных, добрых и порядочных людей?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98DF31-EA7B-48F8-AFFB-4194BC54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А) задачу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Б) пример 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В) уравнение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Г) систему уравнений</a:t>
            </a:r>
          </a:p>
          <a:p>
            <a:pPr marL="0" indent="0">
              <a:buNone/>
            </a:pP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6F24CC62-2B24-47C2-9F47-F752E5CF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17" y="2036906"/>
            <a:ext cx="5141015" cy="414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8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23826</TotalTime>
  <Words>784</Words>
  <Application>Microsoft Office PowerPoint</Application>
  <PresentationFormat>Широкоэкранный</PresentationFormat>
  <Paragraphs>255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Comic Sans MS</vt:lpstr>
      <vt:lpstr>Times New Roman</vt:lpstr>
      <vt:lpstr>Тема Office</vt:lpstr>
      <vt:lpstr>Математический поезд</vt:lpstr>
      <vt:lpstr>Презентация PowerPoint</vt:lpstr>
      <vt:lpstr>1. Какие числа употребляются при счёте?</vt:lpstr>
      <vt:lpstr>2. Какой «дробный» член есть в футбольной команде?</vt:lpstr>
      <vt:lpstr>3. Как называют верхний угол футбольных ворот?</vt:lpstr>
      <vt:lpstr>4. Какими бывают современные фотоаппараты?</vt:lpstr>
      <vt:lpstr>5.Что выкидывает человек, совершая какой-нибудь предосудительный, странный, смешной поступок?</vt:lpstr>
      <vt:lpstr>6. Как называется расстояние между двумя отметками на измерительной шкале?</vt:lpstr>
      <vt:lpstr>7. Что нужно брать с героев, а также со всех честных, добрых и порядочных людей?</vt:lpstr>
      <vt:lpstr>8. Какой результат арифметического действия является сладким на вкус?</vt:lpstr>
      <vt:lpstr>9. Какой математический знак существует?</vt:lpstr>
      <vt:lpstr>10. Что иногда производят с персоналом предприятия?</vt:lpstr>
      <vt:lpstr>11. Как заканчивается эта известная пословица: «Ясно, как …»?</vt:lpstr>
      <vt:lpstr>12. Какие геометрические фигуры являются спортивными снарядами?</vt:lpstr>
      <vt:lpstr>13.Что является названием музыкального инструмента?</vt:lpstr>
      <vt:lpstr>14. Каким математическим словом характеризуют необщительного, скрытного человека?</vt:lpstr>
      <vt:lpstr>15. Какие геометрические фигуры дружат с солнцем?</vt:lpstr>
      <vt:lpstr>Вторая станция  «Среднее арифметическое»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Третья станция  «Страна геометрических фигур»</vt:lpstr>
      <vt:lpstr>Четвёртая  станция  «Шифровальщик»</vt:lpstr>
      <vt:lpstr>Презентация PowerPoint</vt:lpstr>
      <vt:lpstr>Ответ:</vt:lpstr>
      <vt:lpstr>Пятая станция «Я учитель»</vt:lpstr>
      <vt:lpstr>Найдите ошибку </vt:lpstr>
      <vt:lpstr>Рассадите детей в классе на свободные места </vt:lpstr>
      <vt:lpstr>Рассадите детей в классе на свободные места: </vt:lpstr>
      <vt:lpstr>Один из вариантов ответов:</vt:lpstr>
      <vt:lpstr>Шестая станция «Анаграммы»</vt:lpstr>
      <vt:lpstr>Презентация PowerPoint</vt:lpstr>
      <vt:lpstr>Седьмая станция «Открывашка»</vt:lpstr>
      <vt:lpstr>Презентация PowerPoint</vt:lpstr>
      <vt:lpstr>Презентация PowerPoint</vt:lpstr>
      <vt:lpstr>Презентация PowerPoint</vt:lpstr>
      <vt:lpstr>Восьмая станция  «Переложи спичку»</vt:lpstr>
      <vt:lpstr>Переставьте одну спичку так, чтобы равенство стало верным</vt:lpstr>
      <vt:lpstr>Один из вариантов ответов может выглядеть так:</vt:lpstr>
      <vt:lpstr>Необходимо переложить 3 спички так, чтобы получить ровно 3 квадрата.</vt:lpstr>
      <vt:lpstr>Например, так:</vt:lpstr>
      <vt:lpstr>Девятая  станция  «Реши задачку с конца»</vt:lpstr>
      <vt:lpstr>Решите задачу</vt:lpstr>
      <vt:lpstr>Ответ на задачу</vt:lpstr>
      <vt:lpstr>Рефлексия </vt:lpstr>
      <vt:lpstr>Награждение </vt:lpstr>
      <vt:lpstr> Спасибо за внимание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162</cp:revision>
  <dcterms:created xsi:type="dcterms:W3CDTF">2024-06-24T09:19:59Z</dcterms:created>
  <dcterms:modified xsi:type="dcterms:W3CDTF">2024-08-06T15:11:56Z</dcterms:modified>
</cp:coreProperties>
</file>